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</p:sldMasterIdLst>
  <p:notesMasterIdLst>
    <p:notesMasterId r:id="rId20"/>
  </p:notesMasterIdLst>
  <p:sldIdLst>
    <p:sldId id="256" r:id="rId2"/>
    <p:sldId id="274" r:id="rId3"/>
    <p:sldId id="258" r:id="rId4"/>
    <p:sldId id="259" r:id="rId5"/>
    <p:sldId id="260" r:id="rId6"/>
    <p:sldId id="261" r:id="rId7"/>
    <p:sldId id="265" r:id="rId8"/>
    <p:sldId id="270" r:id="rId9"/>
    <p:sldId id="273" r:id="rId10"/>
    <p:sldId id="262" r:id="rId11"/>
    <p:sldId id="266" r:id="rId12"/>
    <p:sldId id="267" r:id="rId13"/>
    <p:sldId id="269" r:id="rId14"/>
    <p:sldId id="268" r:id="rId15"/>
    <p:sldId id="264" r:id="rId16"/>
    <p:sldId id="276" r:id="rId17"/>
    <p:sldId id="263" r:id="rId18"/>
    <p:sldId id="277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Objects="1" showGuides="1">
      <p:cViewPr>
        <p:scale>
          <a:sx n="94" d="100"/>
          <a:sy n="94" d="100"/>
        </p:scale>
        <p:origin x="-2064" y="-976"/>
      </p:cViewPr>
      <p:guideLst>
        <p:guide orient="horz"/>
        <p:guide pos="249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CA8764-7124-2A44-9B9D-223B0A56A390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72947D-3600-1B4D-93D7-E5423F7284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97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day thousands of users book a place to stay with </a:t>
            </a:r>
            <a:r>
              <a:rPr lang="en-US" dirty="0" err="1" smtClean="0"/>
              <a:t>Airbnb</a:t>
            </a:r>
            <a:r>
              <a:rPr lang="en-US" dirty="0" smtClean="0"/>
              <a:t>. I myself am an avid user of </a:t>
            </a:r>
            <a:r>
              <a:rPr lang="en-US" dirty="0" err="1" smtClean="0"/>
              <a:t>AirBnb</a:t>
            </a:r>
            <a:r>
              <a:rPr lang="en-US" dirty="0" smtClean="0"/>
              <a:t>,</a:t>
            </a:r>
            <a:r>
              <a:rPr lang="en-US" baseline="0" dirty="0" smtClean="0"/>
              <a:t> but lets say for example that I wasn’t. I have an upcoming trip to Australia that I’m planning on taking later this year.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a marketing perspective w</a:t>
            </a:r>
            <a:r>
              <a:rPr lang="en-US" dirty="0" smtClean="0"/>
              <a:t>ouldn’t it be useful if </a:t>
            </a:r>
            <a:r>
              <a:rPr lang="en-US" dirty="0" err="1" smtClean="0"/>
              <a:t>AirBnb</a:t>
            </a:r>
            <a:r>
              <a:rPr lang="en-US" baseline="0" dirty="0" smtClean="0"/>
              <a:t> could predict where I’m going to stay, and send relevant display ads or content on my web journey.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2947D-3600-1B4D-93D7-E5423F7284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47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 - </a:t>
            </a:r>
            <a:r>
              <a:rPr lang="en-US" dirty="0" err="1" smtClean="0"/>
              <a:t>affiliate_channel_dummies</a:t>
            </a:r>
            <a:r>
              <a:rPr lang="en-US" dirty="0" smtClean="0"/>
              <a:t>, </a:t>
            </a:r>
            <a:r>
              <a:rPr lang="en-US" dirty="0" err="1" smtClean="0"/>
              <a:t>affiliate_provider_dummies</a:t>
            </a:r>
            <a:r>
              <a:rPr lang="en-US" dirty="0" smtClean="0"/>
              <a:t>, age, </a:t>
            </a:r>
            <a:r>
              <a:rPr lang="en-US" dirty="0" err="1" smtClean="0"/>
              <a:t>gender_dummies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2947D-3600-1B4D-93D7-E5423F7284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61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D72947D-3600-1B4D-93D7-E5423F7284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46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1AA2-F7A2-9540-8305-6E2B7CF8A38A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1A80-A24B-EB4C-9918-92E86F7D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74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1AA2-F7A2-9540-8305-6E2B7CF8A38A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99232-C666-C340-A940-4BE2D50F7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84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1AA2-F7A2-9540-8305-6E2B7CF8A38A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99232-C666-C340-A940-4BE2D50F7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4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1AA2-F7A2-9540-8305-6E2B7CF8A38A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99232-C666-C340-A940-4BE2D50F7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975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1AA2-F7A2-9540-8305-6E2B7CF8A38A}" type="datetimeFigureOut">
              <a:rPr lang="en-US" smtClean="0"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99232-C666-C340-A940-4BE2D50F7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26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1AA2-F7A2-9540-8305-6E2B7CF8A38A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99232-C666-C340-A940-4BE2D50F7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206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1AA2-F7A2-9540-8305-6E2B7CF8A38A}" type="datetimeFigureOut">
              <a:rPr lang="en-US" smtClean="0"/>
              <a:t>3/2/16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99232-C666-C340-A940-4BE2D50F7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907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1AA2-F7A2-9540-8305-6E2B7CF8A38A}" type="datetimeFigureOut">
              <a:rPr lang="en-US" smtClean="0"/>
              <a:t>3/2/16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99232-C666-C340-A940-4BE2D50F7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950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1AA2-F7A2-9540-8305-6E2B7CF8A38A}" type="datetimeFigureOut">
              <a:rPr lang="en-US" smtClean="0"/>
              <a:t>3/2/16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99232-C666-C340-A940-4BE2D50F7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014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1AA2-F7A2-9540-8305-6E2B7CF8A38A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1A80-A24B-EB4C-9918-92E86F7D59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1512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A1AA2-F7A2-9540-8305-6E2B7CF8A38A}" type="datetimeFigureOut">
              <a:rPr lang="en-US" smtClean="0"/>
              <a:t>3/2/16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299232-C666-C340-A940-4BE2D50F7D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8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8A4A1AA2-F7A2-9540-8305-6E2B7CF8A38A}" type="datetimeFigureOut">
              <a:rPr lang="en-US" smtClean="0"/>
              <a:pPr/>
              <a:t>3/2/16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66299232-C666-C340-A940-4BE2D50F7D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24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4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972" y="1812131"/>
            <a:ext cx="7772400" cy="1102519"/>
          </a:xfrm>
        </p:spPr>
        <p:txBody>
          <a:bodyPr/>
          <a:lstStyle/>
          <a:p>
            <a:pPr algn="l"/>
            <a:r>
              <a:rPr lang="en-US" dirty="0" err="1" smtClean="0">
                <a:solidFill>
                  <a:schemeClr val="bg1"/>
                </a:solidFill>
                <a:latin typeface="Helvetica"/>
                <a:cs typeface="Helvetica"/>
              </a:rPr>
              <a:t>Airbnb</a:t>
            </a:r>
            <a:r>
              <a:rPr lang="en-US" dirty="0" smtClean="0">
                <a:solidFill>
                  <a:schemeClr val="bg1"/>
                </a:solidFill>
                <a:latin typeface="Helvetica"/>
                <a:cs typeface="Helvetica"/>
              </a:rPr>
              <a:t> New User Bookings</a:t>
            </a:r>
            <a:endParaRPr lang="en-US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972" y="2827723"/>
            <a:ext cx="6400800" cy="1314450"/>
          </a:xfrm>
        </p:spPr>
        <p:txBody>
          <a:bodyPr>
            <a:normAutofit/>
          </a:bodyPr>
          <a:lstStyle/>
          <a:p>
            <a:pPr algn="l"/>
            <a:r>
              <a:rPr lang="en-US" sz="2000" dirty="0" smtClean="0">
                <a:solidFill>
                  <a:schemeClr val="bg1"/>
                </a:solidFill>
                <a:latin typeface="Helvetica"/>
                <a:cs typeface="Helvetica"/>
              </a:rPr>
              <a:t>Marc Campbell</a:t>
            </a:r>
          </a:p>
          <a:p>
            <a:pPr algn="l"/>
            <a:r>
              <a:rPr lang="en-US" sz="2000" dirty="0" smtClean="0">
                <a:solidFill>
                  <a:schemeClr val="bg1"/>
                </a:solidFill>
                <a:latin typeface="Helvetica"/>
                <a:cs typeface="Helvetica"/>
              </a:rPr>
              <a:t>3/2/16</a:t>
            </a:r>
            <a:endParaRPr lang="en-US" sz="2000" dirty="0">
              <a:solidFill>
                <a:schemeClr val="bg1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8272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XgBoost</a:t>
            </a:r>
            <a:endParaRPr lang="en-US" dirty="0" smtClean="0"/>
          </a:p>
          <a:p>
            <a:pPr lvl="1"/>
            <a:r>
              <a:rPr lang="en-US" dirty="0" smtClean="0"/>
              <a:t>Gradient Boosting Ensemble</a:t>
            </a:r>
          </a:p>
          <a:p>
            <a:pPr lvl="1"/>
            <a:r>
              <a:rPr lang="en-US" dirty="0" smtClean="0"/>
              <a:t>Fast</a:t>
            </a:r>
          </a:p>
          <a:p>
            <a:pPr lvl="1"/>
            <a:r>
              <a:rPr lang="en-US" dirty="0" smtClean="0"/>
              <a:t>Heavily used by </a:t>
            </a:r>
            <a:r>
              <a:rPr lang="en-US" dirty="0" err="1" smtClean="0"/>
              <a:t>Kagglers</a:t>
            </a:r>
            <a:r>
              <a:rPr lang="en-US" dirty="0" smtClean="0"/>
              <a:t> because of its versatility</a:t>
            </a:r>
            <a:endParaRPr lang="en-US" dirty="0" smtClean="0"/>
          </a:p>
          <a:p>
            <a:pPr lvl="1"/>
            <a:r>
              <a:rPr lang="en-US" dirty="0" smtClean="0"/>
              <a:t>Allows for heterogeneous data (binary or continuous)</a:t>
            </a:r>
          </a:p>
          <a:p>
            <a:pPr lvl="1"/>
            <a:r>
              <a:rPr lang="en-US" dirty="0" smtClean="0"/>
              <a:t>Doesn’t require normalization</a:t>
            </a:r>
          </a:p>
          <a:p>
            <a:pPr lvl="1"/>
            <a:r>
              <a:rPr lang="en-US" dirty="0" smtClean="0"/>
              <a:t>Automatically detects non-linear feature interactions</a:t>
            </a:r>
          </a:p>
        </p:txBody>
      </p:sp>
    </p:spTree>
    <p:extLst>
      <p:ext uri="{BB962C8B-B14F-4D97-AF65-F5344CB8AC3E}">
        <p14:creationId xmlns:p14="http://schemas.microsoft.com/office/powerpoint/2010/main" val="3151510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 Tree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619" y="1158204"/>
            <a:ext cx="627393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7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Trees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77" y="1103313"/>
            <a:ext cx="631602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06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trees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17" y="1103313"/>
            <a:ext cx="6390967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886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100 trees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146" y="1123950"/>
            <a:ext cx="6314884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73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Initial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801" t="33267" r="23519" b="23075"/>
          <a:stretch/>
        </p:blipFill>
        <p:spPr>
          <a:xfrm>
            <a:off x="533400" y="2266950"/>
            <a:ext cx="5638800" cy="2119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063229"/>
            <a:ext cx="8991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Features: </a:t>
            </a:r>
            <a:r>
              <a:rPr lang="en-US" dirty="0" err="1" smtClean="0"/>
              <a:t>affiliate_channel_dummies</a:t>
            </a:r>
            <a:r>
              <a:rPr lang="en-US" dirty="0" smtClean="0"/>
              <a:t>, </a:t>
            </a:r>
            <a:r>
              <a:rPr lang="en-US" dirty="0" err="1" smtClean="0"/>
              <a:t>affiliate_provider_dummies</a:t>
            </a:r>
            <a:r>
              <a:rPr lang="en-US" dirty="0" smtClean="0"/>
              <a:t>, age, </a:t>
            </a:r>
            <a:r>
              <a:rPr lang="en-US" dirty="0" err="1" smtClean="0"/>
              <a:t>gender_dummies</a:t>
            </a:r>
            <a:endParaRPr lang="en-US" dirty="0" smtClean="0"/>
          </a:p>
          <a:p>
            <a:endParaRPr lang="en-US" dirty="0"/>
          </a:p>
          <a:p>
            <a:r>
              <a:rPr lang="en-US" dirty="0"/>
              <a:t>M</a:t>
            </a:r>
            <a:r>
              <a:rPr lang="en-US" dirty="0" smtClean="0"/>
              <a:t>odel </a:t>
            </a:r>
            <a:r>
              <a:rPr lang="en-US" dirty="0"/>
              <a:t>P</a:t>
            </a:r>
            <a:r>
              <a:rPr lang="en-US" dirty="0" smtClean="0"/>
              <a:t>arameters: </a:t>
            </a:r>
            <a:r>
              <a:rPr lang="en-US" dirty="0"/>
              <a:t>d</a:t>
            </a:r>
            <a:r>
              <a:rPr lang="en-US" dirty="0" smtClean="0"/>
              <a:t>efault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0" y="1809750"/>
            <a:ext cx="20193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964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9050"/>
            <a:ext cx="8229600" cy="857250"/>
          </a:xfrm>
        </p:spPr>
        <p:txBody>
          <a:bodyPr>
            <a:normAutofit/>
          </a:bodyPr>
          <a:lstStyle/>
          <a:p>
            <a:r>
              <a:rPr lang="en-US" dirty="0" smtClean="0"/>
              <a:t>Results: All features, tweaked parameters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42950"/>
            <a:ext cx="5943600" cy="1550779"/>
          </a:xfrm>
          <a:prstGeom prst="rect">
            <a:avLst/>
          </a:prstGeom>
        </p:spPr>
      </p:pic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1760" t="12693" r="6910" b="18304"/>
          <a:stretch/>
        </p:blipFill>
        <p:spPr>
          <a:xfrm>
            <a:off x="1676400" y="2624963"/>
            <a:ext cx="5943600" cy="2232787"/>
          </a:xfrm>
        </p:spPr>
      </p:pic>
    </p:spTree>
    <p:extLst>
      <p:ext uri="{BB962C8B-B14F-4D97-AF65-F5344CB8AC3E}">
        <p14:creationId xmlns:p14="http://schemas.microsoft.com/office/powerpoint/2010/main" val="8650524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and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Understanding </a:t>
            </a:r>
            <a:r>
              <a:rPr lang="en-US" dirty="0" err="1" smtClean="0"/>
              <a:t>Xgboost</a:t>
            </a:r>
            <a:r>
              <a:rPr lang="en-US" dirty="0" smtClean="0"/>
              <a:t> – bit of a black box</a:t>
            </a:r>
          </a:p>
          <a:p>
            <a:r>
              <a:rPr lang="en-US" dirty="0" smtClean="0"/>
              <a:t>Applying other models</a:t>
            </a:r>
          </a:p>
          <a:p>
            <a:r>
              <a:rPr lang="en-US" dirty="0" smtClean="0"/>
              <a:t>Feature importance, incorporating more features</a:t>
            </a:r>
            <a:endParaRPr lang="en-US" dirty="0" smtClean="0"/>
          </a:p>
          <a:p>
            <a:r>
              <a:rPr lang="en-US" dirty="0" smtClean="0"/>
              <a:t>Projects with messier data</a:t>
            </a:r>
          </a:p>
          <a:p>
            <a:r>
              <a:rPr lang="en-US" dirty="0" smtClean="0"/>
              <a:t>More </a:t>
            </a:r>
            <a:r>
              <a:rPr lang="en-US" dirty="0" err="1" smtClean="0"/>
              <a:t>Kaggle</a:t>
            </a:r>
            <a:r>
              <a:rPr lang="en-US" dirty="0" smtClean="0"/>
              <a:t> competitions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627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4622" b="9547"/>
          <a:stretch/>
        </p:blipFill>
        <p:spPr>
          <a:xfrm>
            <a:off x="0" y="-400050"/>
            <a:ext cx="9345373" cy="597921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7788" y="3333750"/>
            <a:ext cx="7772400" cy="1102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</a:rPr>
              <a:t>Thanks!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284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-1" t="14404" r="-4" b="8358"/>
          <a:stretch/>
        </p:blipFill>
        <p:spPr>
          <a:xfrm>
            <a:off x="-733050" y="-266700"/>
            <a:ext cx="105179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695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245" y="1881738"/>
            <a:ext cx="7559755" cy="297601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081215"/>
              </p:ext>
            </p:extLst>
          </p:nvPr>
        </p:nvGraphicFramePr>
        <p:xfrm>
          <a:off x="822244" y="1143845"/>
          <a:ext cx="268295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7556"/>
                <a:gridCol w="1295400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213451 train users</a:t>
                      </a: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solidFill>
                            <a:schemeClr val="tx1"/>
                          </a:solidFill>
                        </a:rPr>
                        <a:t>62096 test users </a:t>
                      </a:r>
                      <a:endParaRPr 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653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215057"/>
              </p:ext>
            </p:extLst>
          </p:nvPr>
        </p:nvGraphicFramePr>
        <p:xfrm>
          <a:off x="1758950" y="1111250"/>
          <a:ext cx="5626100" cy="405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Document" r:id="rId3" imgW="5626100" imgH="4051300" progId="Word.Document.12">
                  <p:embed/>
                </p:oleObj>
              </mc:Choice>
              <mc:Fallback>
                <p:oleObj name="Document" r:id="rId3" imgW="5626100" imgH="40513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58950" y="1111250"/>
                        <a:ext cx="5626100" cy="405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2469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1800354"/>
            <a:ext cx="1028700" cy="685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335" y="630490"/>
            <a:ext cx="1303331" cy="685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1" y="1800354"/>
            <a:ext cx="1371599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1800354"/>
            <a:ext cx="137160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6450" y="630490"/>
            <a:ext cx="1028700" cy="685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7650" y="2969695"/>
            <a:ext cx="1028700" cy="685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6450" y="2969695"/>
            <a:ext cx="1028700" cy="685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1450" y="2969695"/>
            <a:ext cx="1028700" cy="6858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7160" y="630490"/>
            <a:ext cx="1143000" cy="6858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6200" y="4166572"/>
            <a:ext cx="1371600" cy="685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806440" y="4167154"/>
            <a:ext cx="1188720" cy="684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39489" y="4247862"/>
            <a:ext cx="922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Helvetica"/>
                <a:cs typeface="Helvetica"/>
              </a:rPr>
              <a:t>NDF</a:t>
            </a:r>
            <a:endParaRPr lang="en-US" sz="2800" dirty="0">
              <a:latin typeface="Helvetica"/>
              <a:cs typeface="Helvetica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711440" y="4167154"/>
            <a:ext cx="1188720" cy="6846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64626" y="4309417"/>
            <a:ext cx="1082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Helvetica"/>
                <a:cs typeface="Helvetica"/>
              </a:rPr>
              <a:t>OTHER</a:t>
            </a:r>
            <a:endParaRPr lang="en-US" sz="2000" dirty="0">
              <a:latin typeface="Helvetica"/>
              <a:cs typeface="Helvetica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200" y="1276350"/>
            <a:ext cx="20193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234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Preprocessing and Feature Engineering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00150"/>
            <a:ext cx="72263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14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Decoupling Dates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714" b="12714"/>
          <a:stretch>
            <a:fillRect/>
          </a:stretch>
        </p:blipFill>
        <p:spPr>
          <a:xfrm>
            <a:off x="457200" y="1200151"/>
            <a:ext cx="6324600" cy="2608715"/>
          </a:xfrm>
        </p:spPr>
      </p:pic>
    </p:spTree>
    <p:extLst>
      <p:ext uri="{BB962C8B-B14F-4D97-AF65-F5344CB8AC3E}">
        <p14:creationId xmlns:p14="http://schemas.microsoft.com/office/powerpoint/2010/main" val="4195665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Dummies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276350"/>
            <a:ext cx="8001000" cy="15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54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3238"/>
          <a:stretch/>
        </p:blipFill>
        <p:spPr>
          <a:xfrm>
            <a:off x="457200" y="1352550"/>
            <a:ext cx="7933526" cy="355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4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1294</TotalTime>
  <Words>216</Words>
  <Application>Microsoft Macintosh PowerPoint</Application>
  <PresentationFormat>On-screen Show (16:9)</PresentationFormat>
  <Paragraphs>46</Paragraphs>
  <Slides>18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Office Theme</vt:lpstr>
      <vt:lpstr>Microsoft Word Document</vt:lpstr>
      <vt:lpstr>Airbnb New User Bookings</vt:lpstr>
      <vt:lpstr>PowerPoint Presentation</vt:lpstr>
      <vt:lpstr>The Data</vt:lpstr>
      <vt:lpstr>Features</vt:lpstr>
      <vt:lpstr>Output</vt:lpstr>
      <vt:lpstr>Preprocessing and Feature Engineering</vt:lpstr>
      <vt:lpstr>Decoupling Dates</vt:lpstr>
      <vt:lpstr>Getting Dummies</vt:lpstr>
      <vt:lpstr>Features</vt:lpstr>
      <vt:lpstr>Classification Method</vt:lpstr>
      <vt:lpstr>1 Tree</vt:lpstr>
      <vt:lpstr>2 Trees</vt:lpstr>
      <vt:lpstr>3 trees</vt:lpstr>
      <vt:lpstr>100 trees</vt:lpstr>
      <vt:lpstr>Results: Initial</vt:lpstr>
      <vt:lpstr>Results: All features, tweaked parameters </vt:lpstr>
      <vt:lpstr>Challenges and Next Steps</vt:lpstr>
      <vt:lpstr>PowerPoint Presentation</vt:lpstr>
    </vt:vector>
  </TitlesOfParts>
  <Company>Cisco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Airbnb New User Bookings</dc:title>
  <dc:creator>Marc Campbell</dc:creator>
  <cp:lastModifiedBy>Marc Campbell</cp:lastModifiedBy>
  <cp:revision>30</cp:revision>
  <dcterms:created xsi:type="dcterms:W3CDTF">2016-03-02T18:51:31Z</dcterms:created>
  <dcterms:modified xsi:type="dcterms:W3CDTF">2016-03-03T16:26:22Z</dcterms:modified>
</cp:coreProperties>
</file>